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80" r:id="rId7"/>
    <p:sldId id="261" r:id="rId8"/>
    <p:sldId id="271" r:id="rId9"/>
    <p:sldId id="266" r:id="rId10"/>
    <p:sldId id="262" r:id="rId11"/>
    <p:sldId id="278" r:id="rId12"/>
    <p:sldId id="276" r:id="rId13"/>
    <p:sldId id="279" r:id="rId14"/>
    <p:sldId id="265" r:id="rId15"/>
  </p:sldIdLst>
  <p:sldSz cx="18288000" cy="10287000"/>
  <p:notesSz cx="6858000" cy="9144000"/>
  <p:embeddedFontLst>
    <p:embeddedFont>
      <p:font typeface="Garamond" panose="02020404030301010803" pitchFamily="18" charset="0"/>
      <p:regular r:id="rId16"/>
      <p:bold r:id="rId17"/>
      <p:italic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Kulachat Serif" panose="02020500000000000000" charset="-34"/>
      <p:regular r:id="rId21"/>
    </p:embeddedFont>
    <p:embeddedFont>
      <p:font typeface="Angella White" panose="02020500000000000000" charset="0"/>
      <p:regular r:id="rId22"/>
    </p:embeddedFont>
    <p:embeddedFont>
      <p:font typeface="Kulachat Serif Semi-Bold" panose="02020500000000000000" charset="-3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30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8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3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2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8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15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8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4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8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2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6.svg"/><Relationship Id="rId10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mojelim.com.tw/news_detail.php?id=53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hyperlink" Target="https://helloyishi.com.tw/skin-health/hair-care/causes-and-symptoms-of-hair-loss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5004" y="514350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5" y="0"/>
                </a:lnTo>
                <a:lnTo>
                  <a:pt x="3616775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12176714" y="-1555083"/>
            <a:ext cx="7015142" cy="5679421"/>
            <a:chOff x="0" y="0"/>
            <a:chExt cx="9353523" cy="75725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657615" y="1603395"/>
            <a:ext cx="11707389" cy="82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1"/>
              </a:lnSpc>
            </a:pPr>
            <a:r>
              <a:rPr lang="en-US" sz="15500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gella White"/>
                <a:sym typeface="Angella White"/>
              </a:rPr>
              <a:t>香氣發表會</a:t>
            </a:r>
            <a:endParaRPr lang="en-US" sz="15500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ngella White"/>
              <a:sym typeface="Angella White"/>
            </a:endParaRPr>
          </a:p>
          <a:p>
            <a:pPr algn="ctr">
              <a:lnSpc>
                <a:spcPts val="21701"/>
              </a:lnSpc>
            </a:pPr>
            <a:r>
              <a:rPr lang="en-US" sz="15500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gella White"/>
                <a:sym typeface="Angella White"/>
              </a:rPr>
              <a:t>掉髮改善</a:t>
            </a:r>
            <a:endParaRPr lang="en-US" sz="15500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ngella White"/>
              <a:sym typeface="Angella White"/>
            </a:endParaRPr>
          </a:p>
          <a:p>
            <a:pPr algn="ctr">
              <a:lnSpc>
                <a:spcPts val="21701"/>
              </a:lnSpc>
            </a:pPr>
            <a:endParaRPr lang="en-US" sz="15500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ngella White"/>
              <a:sym typeface="Angella White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2798279" y="5674528"/>
            <a:ext cx="8768578" cy="8753056"/>
            <a:chOff x="0" y="0"/>
            <a:chExt cx="11691438" cy="11670742"/>
          </a:xfrm>
        </p:grpSpPr>
        <p:sp>
          <p:nvSpPr>
            <p:cNvPr id="9" name="Freeform 9"/>
            <p:cNvSpPr/>
            <p:nvPr/>
          </p:nvSpPr>
          <p:spPr>
            <a:xfrm rot="-7023068">
              <a:off x="1516426" y="1482334"/>
              <a:ext cx="8658586" cy="8706074"/>
            </a:xfrm>
            <a:custGeom>
              <a:avLst/>
              <a:gdLst/>
              <a:ahLst/>
              <a:cxnLst/>
              <a:rect l="l" t="t" r="r" b="b"/>
              <a:pathLst>
                <a:path w="8658586" h="8706074">
                  <a:moveTo>
                    <a:pt x="0" y="0"/>
                  </a:moveTo>
                  <a:lnTo>
                    <a:pt x="8658586" y="0"/>
                  </a:lnTo>
                  <a:lnTo>
                    <a:pt x="8658586" y="8706074"/>
                  </a:lnTo>
                  <a:lnTo>
                    <a:pt x="0" y="870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31629">
              <a:off x="1990850" y="1230761"/>
              <a:ext cx="6267189" cy="2199214"/>
            </a:xfrm>
            <a:custGeom>
              <a:avLst/>
              <a:gdLst/>
              <a:ahLst/>
              <a:cxnLst/>
              <a:rect l="l" t="t" r="r" b="b"/>
              <a:pathLst>
                <a:path w="6267189" h="2199214">
                  <a:moveTo>
                    <a:pt x="0" y="0"/>
                  </a:moveTo>
                  <a:lnTo>
                    <a:pt x="6267189" y="0"/>
                  </a:lnTo>
                  <a:lnTo>
                    <a:pt x="6267189" y="2199213"/>
                  </a:lnTo>
                  <a:lnTo>
                    <a:pt x="0" y="2199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2909932" flipV="1">
              <a:off x="4832926" y="180598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1363955" flipH="1">
            <a:off x="-1407618" y="-242438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12">
              <a:alphaModFix amt="75000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 flipH="1">
            <a:off x="161758" y="669513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5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5" y="7883979"/>
                </a:lnTo>
                <a:lnTo>
                  <a:pt x="3616775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375351"/>
            <a:ext cx="4318928" cy="4279665"/>
          </a:xfrm>
          <a:custGeom>
            <a:avLst/>
            <a:gdLst/>
            <a:ahLst/>
            <a:cxnLst/>
            <a:rect l="l" t="t" r="r" b="b"/>
            <a:pathLst>
              <a:path w="4318928" h="4279665">
                <a:moveTo>
                  <a:pt x="0" y="0"/>
                </a:moveTo>
                <a:lnTo>
                  <a:pt x="4318928" y="0"/>
                </a:lnTo>
                <a:lnTo>
                  <a:pt x="4318928" y="4279665"/>
                </a:lnTo>
                <a:lnTo>
                  <a:pt x="0" y="4279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3455204" y="-2469401"/>
            <a:ext cx="6493940" cy="9480485"/>
            <a:chOff x="0" y="0"/>
            <a:chExt cx="8658586" cy="12640647"/>
          </a:xfrm>
        </p:grpSpPr>
        <p:sp>
          <p:nvSpPr>
            <p:cNvPr id="5" name="Freeform 5"/>
            <p:cNvSpPr/>
            <p:nvPr/>
          </p:nvSpPr>
          <p:spPr>
            <a:xfrm>
              <a:off x="0" y="3934573"/>
              <a:ext cx="8658586" cy="8706074"/>
            </a:xfrm>
            <a:custGeom>
              <a:avLst/>
              <a:gdLst/>
              <a:ahLst/>
              <a:cxnLst/>
              <a:rect l="l" t="t" r="r" b="b"/>
              <a:pathLst>
                <a:path w="8658586" h="8706074">
                  <a:moveTo>
                    <a:pt x="0" y="0"/>
                  </a:moveTo>
                  <a:lnTo>
                    <a:pt x="8658586" y="0"/>
                  </a:lnTo>
                  <a:lnTo>
                    <a:pt x="8658586" y="8706074"/>
                  </a:lnTo>
                  <a:lnTo>
                    <a:pt x="0" y="870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4368370">
              <a:off x="1836358" y="938586"/>
              <a:ext cx="3586570" cy="2199214"/>
            </a:xfrm>
            <a:custGeom>
              <a:avLst/>
              <a:gdLst/>
              <a:ahLst/>
              <a:cxnLst/>
              <a:rect l="l" t="t" r="r" b="b"/>
              <a:pathLst>
                <a:path w="3586570" h="2199214">
                  <a:moveTo>
                    <a:pt x="0" y="0"/>
                  </a:moveTo>
                  <a:lnTo>
                    <a:pt x="3586570" y="0"/>
                  </a:lnTo>
                  <a:lnTo>
                    <a:pt x="3586570" y="2199214"/>
                  </a:lnTo>
                  <a:lnTo>
                    <a:pt x="0" y="2199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7474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8309932" flipV="1">
              <a:off x="2695668" y="4361035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5"/>
                  </a:moveTo>
                  <a:lnTo>
                    <a:pt x="3267250" y="5581155"/>
                  </a:lnTo>
                  <a:lnTo>
                    <a:pt x="3267250" y="0"/>
                  </a:lnTo>
                  <a:lnTo>
                    <a:pt x="0" y="0"/>
                  </a:lnTo>
                  <a:lnTo>
                    <a:pt x="0" y="5581155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6541353" y="3363351"/>
            <a:ext cx="4782305" cy="4374501"/>
          </a:xfrm>
          <a:custGeom>
            <a:avLst/>
            <a:gdLst/>
            <a:ahLst/>
            <a:cxnLst/>
            <a:rect l="l" t="t" r="r" b="b"/>
            <a:pathLst>
              <a:path w="4414634" h="4374501">
                <a:moveTo>
                  <a:pt x="0" y="0"/>
                </a:moveTo>
                <a:lnTo>
                  <a:pt x="4414633" y="0"/>
                </a:lnTo>
                <a:lnTo>
                  <a:pt x="4414633" y="4374501"/>
                </a:lnTo>
                <a:lnTo>
                  <a:pt x="0" y="437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04005" y="4377707"/>
            <a:ext cx="4013914" cy="2953886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r>
              <a:rPr lang="zh-TW" altLang="en-US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真正薰衣草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Hy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 2.5ml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羅馬洋甘菊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Hy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)2.5ml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蘆薈</a:t>
            </a:r>
            <a:r>
              <a:rPr lang="zh-TW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膠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20ml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1%</a:t>
            </a: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乳香調和油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葵花油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</a:t>
            </a:r>
          </a:p>
          <a:p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1D</a:t>
            </a:r>
          </a:p>
          <a:p>
            <a:r>
              <a:rPr lang="zh-TW" altLang="en-US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絲</a:t>
            </a:r>
            <a:r>
              <a:rPr lang="zh-TW" altLang="en-US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柏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)1D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56357" y="3638451"/>
            <a:ext cx="290684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 Semi-Bold"/>
              </a:rPr>
              <a:t>頭皮</a:t>
            </a:r>
            <a:r>
              <a:rPr lang="zh-TW" altLang="en-US" sz="36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 Semi-Bold"/>
              </a:rPr>
              <a:t>局部凝膠</a:t>
            </a: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5821" y="657225"/>
            <a:ext cx="593635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gella White"/>
                <a:sym typeface="Angella White"/>
              </a:rPr>
              <a:t>配方</a:t>
            </a:r>
            <a:r>
              <a:rPr lang="zh-TW" altLang="en-US" sz="14000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gella White"/>
                <a:sym typeface="Angella White"/>
              </a:rPr>
              <a:t>二</a:t>
            </a:r>
            <a:endParaRPr lang="en-US" sz="14000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ngella White"/>
              <a:sym typeface="Angella Whit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97897" y="4580957"/>
            <a:ext cx="4013914" cy="1476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大西洋雪松</a:t>
            </a:r>
            <a:r>
              <a:rPr lang="zh-TW" altLang="en-US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20D</a:t>
            </a:r>
            <a:endParaRPr lang="en-US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algn="l"/>
            <a:r>
              <a:rPr lang="zh-TW" altLang="en-US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20D</a:t>
            </a:r>
          </a:p>
          <a:p>
            <a:r>
              <a:rPr lang="zh-TW" altLang="en-US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無香洗髮精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250ML</a:t>
            </a:r>
            <a:endParaRPr lang="en-US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05000" y="3599180"/>
            <a:ext cx="238053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純精油</a:t>
            </a: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112179" y="3394262"/>
            <a:ext cx="4414634" cy="4374501"/>
          </a:xfrm>
          <a:custGeom>
            <a:avLst/>
            <a:gdLst/>
            <a:ahLst/>
            <a:cxnLst/>
            <a:rect l="l" t="t" r="r" b="b"/>
            <a:pathLst>
              <a:path w="4414634" h="4374501">
                <a:moveTo>
                  <a:pt x="0" y="0"/>
                </a:moveTo>
                <a:lnTo>
                  <a:pt x="4414634" y="0"/>
                </a:lnTo>
                <a:lnTo>
                  <a:pt x="4414634" y="4374501"/>
                </a:lnTo>
                <a:lnTo>
                  <a:pt x="0" y="437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129229" y="3710858"/>
            <a:ext cx="238053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zh-TW" altLang="en-US" sz="36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頭皮按摩油</a:t>
            </a: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165946" y="4570796"/>
            <a:ext cx="3521854" cy="255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葵花油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Vo)50ml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花梨木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)3D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真正薰衣草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)3D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黑雲杉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)3D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Co2</a:t>
            </a: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薑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)1D</a:t>
            </a:r>
            <a:endParaRPr lang="zh-TW" altLang="en-US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594154" y="3281694"/>
            <a:ext cx="139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0.5-1%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309896" y="3314700"/>
            <a:ext cx="132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0.5-1%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796295" y="3314700"/>
            <a:ext cx="1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0.5-1%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99829" y="8454628"/>
            <a:ext cx="452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使用開始日期</a:t>
            </a:r>
            <a:r>
              <a:rPr lang="en-US" altLang="zh-TW" sz="2400" b="1" dirty="0" smtClean="0"/>
              <a:t>:2023/8/24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 flipH="1">
            <a:off x="812809" y="6086337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6" y="7883979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12330" y="-190679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68370">
            <a:off x="14061058" y="203995"/>
            <a:ext cx="2689927" cy="1649410"/>
          </a:xfrm>
          <a:custGeom>
            <a:avLst/>
            <a:gdLst/>
            <a:ahLst/>
            <a:cxnLst/>
            <a:rect l="l" t="t" r="r" b="b"/>
            <a:pathLst>
              <a:path w="2689927" h="1649410">
                <a:moveTo>
                  <a:pt x="0" y="0"/>
                </a:moveTo>
                <a:lnTo>
                  <a:pt x="2689927" y="0"/>
                </a:lnTo>
                <a:lnTo>
                  <a:pt x="2689927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74740"/>
            </a:stretch>
          </a:blipFill>
        </p:spPr>
      </p:sp>
      <p:sp>
        <p:nvSpPr>
          <p:cNvPr id="5" name="Freeform 5"/>
          <p:cNvSpPr/>
          <p:nvPr/>
        </p:nvSpPr>
        <p:spPr>
          <a:xfrm rot="8309932" flipV="1">
            <a:off x="16034081" y="-1586945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0263" y="7140323"/>
            <a:ext cx="5627474" cy="2117977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0"/>
                </a:moveTo>
                <a:lnTo>
                  <a:pt x="5627474" y="0"/>
                </a:lnTo>
                <a:lnTo>
                  <a:pt x="5627474" y="2117977"/>
                </a:lnTo>
                <a:lnTo>
                  <a:pt x="0" y="2117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55986" y="7658100"/>
            <a:ext cx="5176029" cy="141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2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杜松純露</a:t>
            </a:r>
            <a:r>
              <a:rPr lang="en-US" altLang="zh-TW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調理油性皮膚及頭皮。</a:t>
            </a:r>
            <a:endParaRPr lang="en-US" altLang="zh-TW" dirty="0" smtClean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marL="457200" lvl="2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羅馬洋甘菊純露</a:t>
            </a:r>
            <a:r>
              <a:rPr lang="en-US" altLang="zh-TW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 對於皮膚，它能用於治療粉刺、濕疹、皮疹、創傷、皮炎、乾燥和發癢的皮膚，以及一般的過敏狀況。</a:t>
            </a:r>
            <a:endParaRPr lang="en-US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707199" y="2911823"/>
            <a:ext cx="5627474" cy="3092670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7"/>
                </a:moveTo>
                <a:lnTo>
                  <a:pt x="5627474" y="2117977"/>
                </a:lnTo>
                <a:lnTo>
                  <a:pt x="5627474" y="0"/>
                </a:lnTo>
                <a:lnTo>
                  <a:pt x="0" y="0"/>
                </a:lnTo>
                <a:lnTo>
                  <a:pt x="0" y="211797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1947673" y="2880668"/>
            <a:ext cx="5627474" cy="3007183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6"/>
                </a:moveTo>
                <a:lnTo>
                  <a:pt x="5627474" y="2117976"/>
                </a:lnTo>
                <a:lnTo>
                  <a:pt x="5627474" y="0"/>
                </a:lnTo>
                <a:lnTo>
                  <a:pt x="0" y="0"/>
                </a:lnTo>
                <a:lnTo>
                  <a:pt x="0" y="211797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575021" y="5950604"/>
            <a:ext cx="874619" cy="874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4300365" y="6413590"/>
            <a:ext cx="9305037" cy="2537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3863056" y="5950604"/>
            <a:ext cx="874619" cy="87461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052212" y="657225"/>
            <a:ext cx="8183575" cy="228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zh-TW" altLang="en-US" sz="14000" dirty="0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精油應用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8339" y="3248456"/>
            <a:ext cx="550951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</a:t>
            </a:r>
            <a:r>
              <a:rPr lang="en-US" altLang="zh-TW" sz="1800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迷迭香精油刺激的功能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對頭皮失調特別有幫助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能改善頭皮屑並刺激毛髮生長。</a:t>
            </a:r>
            <a:endParaRPr lang="en-US" altLang="zh-TW" sz="1800" dirty="0" smtClean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大西洋雪松</a:t>
            </a:r>
            <a:r>
              <a:rPr lang="en-US" altLang="zh-TW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雪松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醇刺激頭皮血液循環、減緩頭皮屑、促進毛髮生長、保護頭皮、避免發炎、防止掉髮。能調理油性頭皮及肌膚，適用於青春痘、油性頭皮。也可以緩和緊張的情緒；提升專注力、集中精神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。</a:t>
            </a:r>
            <a:endParaRPr lang="en-US" sz="1800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366815" y="2921067"/>
            <a:ext cx="5176029" cy="310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zh-TW" altLang="en-US" sz="2800" b="1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薑</a:t>
            </a:r>
            <a:r>
              <a:rPr lang="en-US" altLang="zh-TW" sz="2800" b="1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(</a:t>
            </a:r>
            <a:r>
              <a:rPr lang="en-US" altLang="zh-TW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Co2)</a:t>
            </a:r>
            <a:r>
              <a:rPr lang="en-US" altLang="zh-TW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zh-TW" dirty="0"/>
              <a:t>可滋潤頭皮，強健髮根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花</a:t>
            </a:r>
            <a:r>
              <a:rPr lang="zh-TW" altLang="en-US" sz="2800" b="1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梨木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具有殺菌、消毒的功效，所以可以用來治療痤瘡（痘痘），溫和、不刺激的特性，適用於任何肌膚，敏感型膚質也可以使用。 適合用來改善乾燥、發癢的膚質。</a:t>
            </a:r>
            <a:endParaRPr lang="en-US" altLang="zh-TW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真正薰衣草</a:t>
            </a:r>
            <a:r>
              <a:rPr lang="en-US" altLang="zh-TW" sz="18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舒緩緊繃的頭皮、改善血液循環、軟化頭皮肌膚。緩和緊張的情緒、放鬆、幫助入睡</a:t>
            </a:r>
            <a:r>
              <a:rPr lang="zh-TW" altLang="en-US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。</a:t>
            </a:r>
            <a:endParaRPr lang="en-US" altLang="zh-TW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黑雲杉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可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柔軟皮膚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清除黑頭粉刺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對油性的髮質和質極具效果。</a:t>
            </a:r>
            <a:endParaRPr lang="en-US" sz="1800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02333" y="6039616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706690" y="5950604"/>
            <a:ext cx="874619" cy="87461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745968" y="6039616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05402" y="6067829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824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/>
          <p:cNvSpPr/>
          <p:nvPr/>
        </p:nvSpPr>
        <p:spPr>
          <a:xfrm>
            <a:off x="997070" y="3375350"/>
            <a:ext cx="4318928" cy="4279665"/>
          </a:xfrm>
          <a:custGeom>
            <a:avLst/>
            <a:gdLst/>
            <a:ahLst/>
            <a:cxnLst/>
            <a:rect l="l" t="t" r="r" b="b"/>
            <a:pathLst>
              <a:path w="4318928" h="4279665">
                <a:moveTo>
                  <a:pt x="0" y="0"/>
                </a:moveTo>
                <a:lnTo>
                  <a:pt x="4318928" y="0"/>
                </a:lnTo>
                <a:lnTo>
                  <a:pt x="4318928" y="4279665"/>
                </a:lnTo>
                <a:lnTo>
                  <a:pt x="0" y="427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-1279815" flipH="1">
            <a:off x="161758" y="669513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5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5" y="7883979"/>
                </a:lnTo>
                <a:lnTo>
                  <a:pt x="3616775" y="0"/>
                </a:lnTo>
                <a:close/>
              </a:path>
            </a:pathLst>
          </a:custGeom>
          <a:blipFill>
            <a:blip r:embed="rId6">
              <a:alphaModFix amt="75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375351"/>
            <a:ext cx="4318928" cy="4279665"/>
          </a:xfrm>
          <a:custGeom>
            <a:avLst/>
            <a:gdLst/>
            <a:ahLst/>
            <a:cxnLst/>
            <a:rect l="l" t="t" r="r" b="b"/>
            <a:pathLst>
              <a:path w="4318928" h="4279665">
                <a:moveTo>
                  <a:pt x="0" y="0"/>
                </a:moveTo>
                <a:lnTo>
                  <a:pt x="4318928" y="0"/>
                </a:lnTo>
                <a:lnTo>
                  <a:pt x="4318928" y="4279665"/>
                </a:lnTo>
                <a:lnTo>
                  <a:pt x="0" y="427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3455204" y="-2469401"/>
            <a:ext cx="6493940" cy="9480485"/>
            <a:chOff x="0" y="0"/>
            <a:chExt cx="8658586" cy="12640647"/>
          </a:xfrm>
        </p:grpSpPr>
        <p:sp>
          <p:nvSpPr>
            <p:cNvPr id="5" name="Freeform 5"/>
            <p:cNvSpPr/>
            <p:nvPr/>
          </p:nvSpPr>
          <p:spPr>
            <a:xfrm>
              <a:off x="0" y="3934573"/>
              <a:ext cx="8658586" cy="8706074"/>
            </a:xfrm>
            <a:custGeom>
              <a:avLst/>
              <a:gdLst/>
              <a:ahLst/>
              <a:cxnLst/>
              <a:rect l="l" t="t" r="r" b="b"/>
              <a:pathLst>
                <a:path w="8658586" h="8706074">
                  <a:moveTo>
                    <a:pt x="0" y="0"/>
                  </a:moveTo>
                  <a:lnTo>
                    <a:pt x="8658586" y="0"/>
                  </a:lnTo>
                  <a:lnTo>
                    <a:pt x="8658586" y="8706074"/>
                  </a:lnTo>
                  <a:lnTo>
                    <a:pt x="0" y="870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4368370">
              <a:off x="1836358" y="938586"/>
              <a:ext cx="3586570" cy="2199214"/>
            </a:xfrm>
            <a:custGeom>
              <a:avLst/>
              <a:gdLst/>
              <a:ahLst/>
              <a:cxnLst/>
              <a:rect l="l" t="t" r="r" b="b"/>
              <a:pathLst>
                <a:path w="3586570" h="2199214">
                  <a:moveTo>
                    <a:pt x="0" y="0"/>
                  </a:moveTo>
                  <a:lnTo>
                    <a:pt x="3586570" y="0"/>
                  </a:lnTo>
                  <a:lnTo>
                    <a:pt x="3586570" y="2199214"/>
                  </a:lnTo>
                  <a:lnTo>
                    <a:pt x="0" y="2199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 l="-7474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8309932" flipV="1">
              <a:off x="2695668" y="4361035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5"/>
                  </a:moveTo>
                  <a:lnTo>
                    <a:pt x="3267250" y="5581155"/>
                  </a:lnTo>
                  <a:lnTo>
                    <a:pt x="3267250" y="0"/>
                  </a:lnTo>
                  <a:lnTo>
                    <a:pt x="0" y="0"/>
                  </a:lnTo>
                  <a:lnTo>
                    <a:pt x="0" y="5581155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6190494" y="3363089"/>
            <a:ext cx="4782305" cy="4374501"/>
          </a:xfrm>
          <a:custGeom>
            <a:avLst/>
            <a:gdLst/>
            <a:ahLst/>
            <a:cxnLst/>
            <a:rect l="l" t="t" r="r" b="b"/>
            <a:pathLst>
              <a:path w="4414634" h="4374501">
                <a:moveTo>
                  <a:pt x="0" y="0"/>
                </a:moveTo>
                <a:lnTo>
                  <a:pt x="4414633" y="0"/>
                </a:lnTo>
                <a:lnTo>
                  <a:pt x="4414633" y="4374501"/>
                </a:lnTo>
                <a:lnTo>
                  <a:pt x="0" y="4374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85347" y="4377707"/>
            <a:ext cx="4013914" cy="3462486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4479"/>
              </a:lnSpc>
            </a:pPr>
            <a:r>
              <a:rPr lang="zh-TW" altLang="en-US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樟腦純迷迭香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Hy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)</a:t>
            </a:r>
            <a:r>
              <a:rPr lang="zh-TW" altLang="en-US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 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10ml</a:t>
            </a:r>
            <a:endParaRPr lang="zh-TW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en-US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大馬士革玫瑰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(</a:t>
            </a:r>
            <a:r>
              <a:rPr lang="en-US" altLang="zh-TW" sz="3199" dirty="0" err="1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Hy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) 5ml</a:t>
            </a:r>
            <a:endParaRPr lang="zh-TW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蘆薈膠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 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25ml</a:t>
            </a:r>
            <a:endParaRPr lang="zh-TW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en-US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迷迭香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1D</a:t>
            </a:r>
          </a:p>
          <a:p>
            <a:pPr>
              <a:lnSpc>
                <a:spcPts val="4479"/>
              </a:lnSpc>
            </a:pPr>
            <a:r>
              <a:rPr lang="zh-TW" altLang="en-US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天竺葵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1D</a:t>
            </a:r>
          </a:p>
          <a:p>
            <a:pPr>
              <a:lnSpc>
                <a:spcPts val="4479"/>
              </a:lnSpc>
            </a:pPr>
            <a:r>
              <a:rPr lang="zh-TW" altLang="en-US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甜馬鬱</a:t>
            </a:r>
            <a:r>
              <a:rPr lang="zh-TW" altLang="en-US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蘭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1D</a:t>
            </a:r>
            <a:endParaRPr lang="zh-TW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19809" y="3710858"/>
            <a:ext cx="290684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 err="1" smtClean="0">
                <a:solidFill>
                  <a:srgbClr val="726151"/>
                </a:solidFill>
                <a:latin typeface="Kulachat Serif Semi-Bold"/>
                <a:ea typeface="Kulachat Serif Semi-Bold"/>
                <a:cs typeface="Kulachat Serif Semi-Bold"/>
                <a:sym typeface="Kulachat Serif Semi-Bold"/>
              </a:rPr>
              <a:t>頭皮</a:t>
            </a:r>
            <a:r>
              <a:rPr lang="zh-TW" altLang="en-US" sz="3699" b="1" dirty="0" smtClean="0">
                <a:solidFill>
                  <a:srgbClr val="726151"/>
                </a:solidFill>
                <a:latin typeface="Kulachat Serif Semi-Bold"/>
                <a:ea typeface="Kulachat Serif Semi-Bold"/>
                <a:cs typeface="Kulachat Serif Semi-Bold"/>
                <a:sym typeface="Kulachat Serif Semi-Bold"/>
              </a:rPr>
              <a:t>局部凝膠</a:t>
            </a:r>
            <a:endParaRPr lang="en-US" sz="3699" b="1" dirty="0">
              <a:solidFill>
                <a:srgbClr val="726151"/>
              </a:solidFill>
              <a:latin typeface="Kulachat Serif Semi-Bold"/>
              <a:ea typeface="Kulachat Serif Semi-Bold"/>
              <a:cs typeface="Kulachat Serif Semi-Bold"/>
              <a:sym typeface="Kulachat Serif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5821" y="657225"/>
            <a:ext cx="593635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dirty="0" err="1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配方</a:t>
            </a:r>
            <a:r>
              <a:rPr lang="zh-TW" altLang="en-US" sz="14000" dirty="0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三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97897" y="4323948"/>
            <a:ext cx="4013914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大西洋雪松</a:t>
            </a:r>
            <a:r>
              <a:rPr lang="en-US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 20D</a:t>
            </a:r>
          </a:p>
          <a:p>
            <a:pPr algn="l">
              <a:lnSpc>
                <a:spcPts val="4479"/>
              </a:lnSpc>
            </a:pPr>
            <a:r>
              <a:rPr lang="zh-TW" altLang="en-US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 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20D</a:t>
            </a:r>
          </a:p>
          <a:p>
            <a:pPr algn="l">
              <a:lnSpc>
                <a:spcPts val="4479"/>
              </a:lnSpc>
            </a:pPr>
            <a:r>
              <a:rPr lang="zh-TW" altLang="en-US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無香洗髮精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250ml</a:t>
            </a:r>
            <a:endParaRPr lang="en-US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7897" y="3710858"/>
            <a:ext cx="2380535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純精油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112179" y="3394262"/>
            <a:ext cx="4414634" cy="4374501"/>
          </a:xfrm>
          <a:custGeom>
            <a:avLst/>
            <a:gdLst/>
            <a:ahLst/>
            <a:cxnLst/>
            <a:rect l="l" t="t" r="r" b="b"/>
            <a:pathLst>
              <a:path w="4414634" h="4374501">
                <a:moveTo>
                  <a:pt x="0" y="0"/>
                </a:moveTo>
                <a:lnTo>
                  <a:pt x="4414634" y="0"/>
                </a:lnTo>
                <a:lnTo>
                  <a:pt x="4414634" y="4374501"/>
                </a:lnTo>
                <a:lnTo>
                  <a:pt x="0" y="4374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129229" y="3710858"/>
            <a:ext cx="238053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頭皮按摩油</a:t>
            </a:r>
            <a:endParaRPr lang="en-US" sz="3699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129229" y="4381500"/>
            <a:ext cx="3929303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葵花油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(Vo) 50ml</a:t>
            </a:r>
          </a:p>
          <a:p>
            <a:pPr>
              <a:lnSpc>
                <a:spcPts val="4479"/>
              </a:lnSpc>
            </a:pP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VOP</a:t>
            </a:r>
            <a:r>
              <a:rPr lang="zh-TW" altLang="en-US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依蘭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)2D</a:t>
            </a:r>
            <a:endParaRPr lang="en-US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en-US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甜橙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)3D</a:t>
            </a:r>
            <a:endParaRPr lang="en-US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en-US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天竺葵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)3D</a:t>
            </a:r>
            <a:endParaRPr lang="en-US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Co</a:t>
            </a:r>
            <a:r>
              <a:rPr lang="en-US" altLang="zh-TW" sz="2400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2</a:t>
            </a:r>
            <a:r>
              <a:rPr lang="zh-TW" altLang="en-US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薑</a:t>
            </a:r>
            <a:r>
              <a:rPr lang="en-US" altLang="zh-TW" sz="31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(</a:t>
            </a:r>
            <a:r>
              <a:rPr lang="en-US" altLang="zh-TW" sz="3199" dirty="0" err="1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Eo</a:t>
            </a:r>
            <a:r>
              <a:rPr lang="en-US" altLang="zh-TW" sz="31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</a:rPr>
              <a:t>)2D</a:t>
            </a:r>
            <a:endParaRPr lang="en-US" altLang="zh-TW" sz="3199" dirty="0">
              <a:solidFill>
                <a:srgbClr val="726151"/>
              </a:solidFill>
              <a:latin typeface="Kulachat Serif"/>
              <a:ea typeface="Kulachat Serif"/>
              <a:cs typeface="Kulachat Serif"/>
            </a:endParaRPr>
          </a:p>
          <a:p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3720096" y="3310235"/>
            <a:ext cx="113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0.5-1%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618712" y="3375351"/>
            <a:ext cx="113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0.5-1%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153400" y="3314700"/>
            <a:ext cx="113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0.5-1%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1999829" y="8454628"/>
            <a:ext cx="452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使用開始日期</a:t>
            </a:r>
            <a:r>
              <a:rPr lang="en-US" altLang="zh-TW" sz="2400" b="1" dirty="0" smtClean="0"/>
              <a:t>:2023/10/14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460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 flipH="1">
            <a:off x="812809" y="6086337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6" y="7883979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12330" y="-190679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68370">
            <a:off x="14061058" y="203995"/>
            <a:ext cx="2689927" cy="1649410"/>
          </a:xfrm>
          <a:custGeom>
            <a:avLst/>
            <a:gdLst/>
            <a:ahLst/>
            <a:cxnLst/>
            <a:rect l="l" t="t" r="r" b="b"/>
            <a:pathLst>
              <a:path w="2689927" h="1649410">
                <a:moveTo>
                  <a:pt x="0" y="0"/>
                </a:moveTo>
                <a:lnTo>
                  <a:pt x="2689927" y="0"/>
                </a:lnTo>
                <a:lnTo>
                  <a:pt x="2689927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74740"/>
            </a:stretch>
          </a:blipFill>
        </p:spPr>
      </p:sp>
      <p:sp>
        <p:nvSpPr>
          <p:cNvPr id="5" name="Freeform 5"/>
          <p:cNvSpPr/>
          <p:nvPr/>
        </p:nvSpPr>
        <p:spPr>
          <a:xfrm rot="8309932" flipV="1">
            <a:off x="16034081" y="-1586945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0263" y="6706771"/>
            <a:ext cx="5627474" cy="2551529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0"/>
                </a:moveTo>
                <a:lnTo>
                  <a:pt x="5627474" y="0"/>
                </a:lnTo>
                <a:lnTo>
                  <a:pt x="5627474" y="2117977"/>
                </a:lnTo>
                <a:lnTo>
                  <a:pt x="0" y="2117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55984" y="6743700"/>
            <a:ext cx="5176029" cy="252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2">
              <a:spcBef>
                <a:spcPct val="0"/>
              </a:spcBef>
            </a:pPr>
            <a:r>
              <a:rPr lang="zh-TW" altLang="en-US" sz="2800" b="1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樟腦迷迭香</a:t>
            </a: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純露</a:t>
            </a:r>
            <a:r>
              <a:rPr lang="en-US" altLang="zh-TW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香刺激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的功能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對頭皮失調特別有幫助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能改善頭皮屑並刺激毛髮生長。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。</a:t>
            </a:r>
            <a:endParaRPr lang="en-US" altLang="zh-TW" dirty="0" smtClean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marL="457200" lvl="2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大馬士革玫瑰純露</a:t>
            </a:r>
            <a:r>
              <a:rPr lang="en-US" altLang="zh-TW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玫瑰花的水溶性精華具有優異的保濕、舒緩及強化肌膚的效果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對肌膚具有綜合性平衡效果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適用於各種膚質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可增強皮膚光澤、平衡油分泌、迅速補充水分、降低敏感度、增強皮膚活力等。</a:t>
            </a:r>
            <a:endParaRPr lang="en-US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575007" y="2857934"/>
            <a:ext cx="5627474" cy="3092670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7"/>
                </a:moveTo>
                <a:lnTo>
                  <a:pt x="5627474" y="2117977"/>
                </a:lnTo>
                <a:lnTo>
                  <a:pt x="5627474" y="0"/>
                </a:lnTo>
                <a:lnTo>
                  <a:pt x="0" y="0"/>
                </a:lnTo>
                <a:lnTo>
                  <a:pt x="0" y="211797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1112811" y="2808062"/>
            <a:ext cx="5714424" cy="3044106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6"/>
                </a:moveTo>
                <a:lnTo>
                  <a:pt x="5627474" y="2117976"/>
                </a:lnTo>
                <a:lnTo>
                  <a:pt x="5627474" y="0"/>
                </a:lnTo>
                <a:lnTo>
                  <a:pt x="0" y="0"/>
                </a:lnTo>
                <a:lnTo>
                  <a:pt x="0" y="211797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575021" y="5950604"/>
            <a:ext cx="874619" cy="874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4300365" y="6413590"/>
            <a:ext cx="9305037" cy="2537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3863056" y="5950604"/>
            <a:ext cx="874619" cy="87461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052212" y="657225"/>
            <a:ext cx="8183575" cy="228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zh-TW" altLang="en-US" sz="14000" dirty="0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精油應用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75007" y="3173918"/>
            <a:ext cx="550951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</a:t>
            </a:r>
            <a:r>
              <a:rPr lang="en-US" altLang="zh-TW" sz="1800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迷迭香精油刺激的功能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對頭皮失調特別有幫助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能改善頭皮屑並刺激毛髮生長。</a:t>
            </a:r>
            <a:endParaRPr lang="en-US" altLang="zh-TW" sz="1800" dirty="0" smtClean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大西洋雪松</a:t>
            </a:r>
            <a:r>
              <a:rPr lang="en-US" altLang="zh-TW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雪松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醇刺激頭皮血液循環、減緩頭皮屑、促進毛髮生長、保護頭皮、避免發炎、防止掉髮。能調理油性頭皮及肌膚，適用於青春痘、油性頭皮。也可以緩和緊張的情緒；提升專注力、集中精神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。</a:t>
            </a:r>
            <a:endParaRPr lang="en-US" sz="1800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112811" y="2837346"/>
            <a:ext cx="5736078" cy="310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altLang="zh-TW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VOP</a:t>
            </a: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伊蘭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依蘭精油能平衡皮脂分泌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所以對油性和乾性皮膚都有幫助。對頭皮也有刺激及補強的效果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使新生的頭髮更具光澤。</a:t>
            </a:r>
            <a:endParaRPr lang="en-US" altLang="zh-TW" sz="2400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薑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可滋潤頭皮，強健髮根。</a:t>
            </a:r>
            <a:endParaRPr lang="en-US" altLang="zh-TW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甜橙</a:t>
            </a:r>
            <a:r>
              <a:rPr lang="en-US" altLang="zh-TW" sz="18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能平衡皮膚的酸鹼值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增加皮膚及頭髮的</a:t>
            </a:r>
            <a:r>
              <a:rPr lang="zh-TW" altLang="en-US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光澤</a:t>
            </a:r>
            <a:endParaRPr lang="en-US" altLang="zh-TW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天竺葵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適合各種皮膚狀況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因為它能平衡皮脂分泌而使皮膚飽滿。對鬆垮、毛孔阻塞及油性皮膚也很好。由於天竺葵能促進血液循環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使用後會讓蒼白的皮膚較為紅潤有活力。。</a:t>
            </a:r>
            <a:endParaRPr lang="en-US" sz="1800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02333" y="6039616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706690" y="5600700"/>
            <a:ext cx="874619" cy="87461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745968" y="5676900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05402" y="6067829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716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751729" y="4621158"/>
            <a:ext cx="7015142" cy="5679421"/>
            <a:chOff x="0" y="0"/>
            <a:chExt cx="9353523" cy="757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1808388" y="292931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6" y="7883979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307578" y="657225"/>
            <a:ext cx="7672844" cy="250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參考文獻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46242" y="4258049"/>
            <a:ext cx="12399461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  <a:hlinkClick r:id="rId10"/>
              </a:rPr>
              <a:t>https://helloyishi.com.tw/skin-health/hair-care/causes-and-symptoms-of-hair-loss</a:t>
            </a:r>
            <a:r>
              <a:rPr lang="en-US" sz="32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  <a:hlinkClick r:id="rId10"/>
              </a:rPr>
              <a:t>/</a:t>
            </a:r>
            <a:endParaRPr lang="en-US" sz="3200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396508" y="2965125"/>
            <a:ext cx="6011916" cy="1254608"/>
          </a:xfrm>
          <a:custGeom>
            <a:avLst/>
            <a:gdLst/>
            <a:ahLst/>
            <a:cxnLst/>
            <a:rect l="l" t="t" r="r" b="b"/>
            <a:pathLst>
              <a:path w="6011916" h="1254608">
                <a:moveTo>
                  <a:pt x="0" y="0"/>
                </a:moveTo>
                <a:lnTo>
                  <a:pt x="6011915" y="0"/>
                </a:lnTo>
                <a:lnTo>
                  <a:pt x="6011915" y="1254609"/>
                </a:lnTo>
                <a:lnTo>
                  <a:pt x="0" y="1254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17888" y="3134602"/>
            <a:ext cx="632353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 b="1" dirty="0" smtClean="0">
                <a:solidFill>
                  <a:srgbClr val="726151"/>
                </a:solidFill>
                <a:latin typeface="Kulachat Serif Semi-Bold"/>
                <a:ea typeface="Kulachat Serif Semi-Bold"/>
                <a:cs typeface="Kulachat Serif Semi-Bold"/>
                <a:sym typeface="Kulachat Serif Semi-Bold"/>
              </a:rPr>
              <a:t>Hello </a:t>
            </a:r>
            <a:r>
              <a:rPr lang="zh-TW" altLang="en-US" sz="3699" b="1" dirty="0" smtClean="0">
                <a:solidFill>
                  <a:srgbClr val="726151"/>
                </a:solidFill>
                <a:latin typeface="Kulachat Serif Semi-Bold"/>
                <a:ea typeface="Kulachat Serif Semi-Bold"/>
                <a:cs typeface="Kulachat Serif Semi-Bold"/>
                <a:sym typeface="Kulachat Serif Semi-Bold"/>
              </a:rPr>
              <a:t>醫生</a:t>
            </a:r>
            <a:endParaRPr lang="en-US" sz="3699" b="1" dirty="0">
              <a:solidFill>
                <a:srgbClr val="726151"/>
              </a:solidFill>
              <a:latin typeface="Kulachat Serif Semi-Bold"/>
              <a:ea typeface="Kulachat Serif Semi-Bold"/>
              <a:cs typeface="Kulachat Serif Semi-Bold"/>
              <a:sym typeface="Kulachat Serif Semi-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396508" y="5498861"/>
            <a:ext cx="6011916" cy="1254608"/>
          </a:xfrm>
          <a:custGeom>
            <a:avLst/>
            <a:gdLst/>
            <a:ahLst/>
            <a:cxnLst/>
            <a:rect l="l" t="t" r="r" b="b"/>
            <a:pathLst>
              <a:path w="6011916" h="1254608">
                <a:moveTo>
                  <a:pt x="0" y="0"/>
                </a:moveTo>
                <a:lnTo>
                  <a:pt x="6011915" y="0"/>
                </a:lnTo>
                <a:lnTo>
                  <a:pt x="6011915" y="1254608"/>
                </a:lnTo>
                <a:lnTo>
                  <a:pt x="0" y="1254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91493" y="5837921"/>
            <a:ext cx="632353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zh-TW" altLang="en-US" sz="3699" b="1" dirty="0">
                <a:solidFill>
                  <a:srgbClr val="726151"/>
                </a:solidFill>
                <a:latin typeface="Kulachat Serif Semi-Bold"/>
                <a:ea typeface="Kulachat Serif Semi-Bold"/>
                <a:cs typeface="Kulachat Serif Semi-Bold"/>
                <a:sym typeface="Kulachat Serif Semi-Bold"/>
              </a:rPr>
              <a:t>毛爵生髮診所</a:t>
            </a:r>
            <a:endParaRPr lang="en-US" sz="3699" b="1" dirty="0">
              <a:solidFill>
                <a:srgbClr val="726151"/>
              </a:solidFill>
              <a:latin typeface="Kulachat Serif Semi-Bold"/>
              <a:ea typeface="Kulachat Serif Semi-Bold"/>
              <a:cs typeface="Kulachat Serif Semi-Bold"/>
              <a:sym typeface="Kulachat Serif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1168" y="6790030"/>
            <a:ext cx="1252716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  <a:hlinkClick r:id="rId13"/>
              </a:rPr>
              <a:t>https://</a:t>
            </a:r>
            <a:r>
              <a:rPr lang="en-US" sz="32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  <a:hlinkClick r:id="rId13"/>
              </a:rPr>
              <a:t>www.mojelim.com.tw/news_detail.php?id=53</a:t>
            </a:r>
            <a:endParaRPr lang="en-US" sz="3200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67400" y="1239390"/>
            <a:ext cx="5936359" cy="250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0"/>
              </a:lnSpc>
            </a:pPr>
            <a:r>
              <a:rPr lang="en-US" sz="14000" dirty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Overview</a:t>
            </a:r>
          </a:p>
        </p:txBody>
      </p:sp>
      <p:sp>
        <p:nvSpPr>
          <p:cNvPr id="3" name="Freeform 3"/>
          <p:cNvSpPr/>
          <p:nvPr/>
        </p:nvSpPr>
        <p:spPr>
          <a:xfrm rot="-10057392">
            <a:off x="14012330" y="619922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065954">
            <a:off x="12535028" y="7387601"/>
            <a:ext cx="4700392" cy="1649410"/>
          </a:xfrm>
          <a:custGeom>
            <a:avLst/>
            <a:gdLst/>
            <a:ahLst/>
            <a:cxnLst/>
            <a:rect l="l" t="t" r="r" b="b"/>
            <a:pathLst>
              <a:path w="4700392" h="1649410">
                <a:moveTo>
                  <a:pt x="0" y="0"/>
                </a:moveTo>
                <a:lnTo>
                  <a:pt x="4700392" y="0"/>
                </a:lnTo>
                <a:lnTo>
                  <a:pt x="4700392" y="1649411"/>
                </a:lnTo>
                <a:lnTo>
                  <a:pt x="0" y="164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4391" flipV="1">
            <a:off x="15612139" y="6421325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45437" y="4180703"/>
            <a:ext cx="4599934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 algn="l">
              <a:lnSpc>
                <a:spcPts val="5882"/>
              </a:lnSpc>
              <a:buFont typeface="Arial"/>
              <a:buChar char="•"/>
            </a:pPr>
            <a:r>
              <a:rPr lang="zh-TW" altLang="en-US" sz="36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病因</a:t>
            </a: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marL="798826" lvl="1" indent="-399413" algn="l">
              <a:lnSpc>
                <a:spcPts val="5882"/>
              </a:lnSpc>
              <a:buFont typeface="Arial"/>
              <a:buChar char="•"/>
            </a:pPr>
            <a:r>
              <a:rPr lang="zh-TW" altLang="en-US" sz="36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症狀</a:t>
            </a: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marL="798826" lvl="1" indent="-399413" algn="l">
              <a:lnSpc>
                <a:spcPts val="5882"/>
              </a:lnSpc>
              <a:buFont typeface="Arial"/>
              <a:buChar char="•"/>
            </a:pPr>
            <a:r>
              <a:rPr lang="zh-TW" altLang="en-US" sz="36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護理措施</a:t>
            </a:r>
            <a:endParaRPr lang="en-US" altLang="zh-TW" sz="3699" dirty="0" smtClean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marL="798826" lvl="1" indent="-399413" algn="l">
              <a:lnSpc>
                <a:spcPts val="5882"/>
              </a:lnSpc>
              <a:buFont typeface="Arial"/>
              <a:buChar char="•"/>
            </a:pPr>
            <a:r>
              <a:rPr lang="zh-TW" altLang="en-US" sz="36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個案資料</a:t>
            </a: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7" name="Freeform 7"/>
          <p:cNvSpPr/>
          <p:nvPr/>
        </p:nvSpPr>
        <p:spPr>
          <a:xfrm rot="1363955" flipH="1">
            <a:off x="-1407618" y="-242438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15984" y="4180703"/>
            <a:ext cx="5514415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26" lvl="1" indent="-399413" algn="l">
              <a:lnSpc>
                <a:spcPts val="5882"/>
              </a:lnSpc>
              <a:buFont typeface="Arial"/>
              <a:buChar char="•"/>
            </a:pP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配方表一</a:t>
            </a:r>
            <a:r>
              <a:rPr lang="en-US" altLang="zh-TW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/</a:t>
            </a: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精油應用</a:t>
            </a:r>
            <a:endParaRPr lang="en-US" sz="3699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798826" lvl="1" indent="-399413">
              <a:lnSpc>
                <a:spcPts val="5882"/>
              </a:lnSpc>
              <a:buFont typeface="Arial"/>
              <a:buChar char="•"/>
            </a:pP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配方表二</a:t>
            </a:r>
            <a:r>
              <a:rPr lang="en-US" altLang="zh-TW" sz="36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/</a:t>
            </a:r>
            <a:r>
              <a:rPr lang="zh-TW" altLang="en-US" sz="36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精油</a:t>
            </a: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應用</a:t>
            </a:r>
            <a:endParaRPr lang="en-US" altLang="zh-TW" sz="3699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798826" lvl="1" indent="-399413">
              <a:lnSpc>
                <a:spcPts val="5882"/>
              </a:lnSpc>
              <a:buFont typeface="Arial"/>
              <a:buChar char="•"/>
            </a:pP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配方表三</a:t>
            </a:r>
            <a:r>
              <a:rPr lang="en-US" altLang="zh-TW" sz="36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/</a:t>
            </a:r>
            <a:r>
              <a:rPr lang="zh-TW" altLang="en-US" sz="36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精油</a:t>
            </a: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應用</a:t>
            </a:r>
            <a:endParaRPr lang="en-US" sz="3699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798826" lvl="1" indent="-399413" algn="l">
              <a:lnSpc>
                <a:spcPts val="5882"/>
              </a:lnSpc>
              <a:buFont typeface="Arial"/>
              <a:buChar char="•"/>
            </a:pPr>
            <a:r>
              <a:rPr lang="zh-TW" altLang="en-US" sz="3699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照片前後對比</a:t>
            </a:r>
            <a:endParaRPr lang="en-US" sz="3699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798826" lvl="1" indent="-399413" algn="l">
              <a:lnSpc>
                <a:spcPts val="5882"/>
              </a:lnSpc>
              <a:buFont typeface="Arial"/>
              <a:buChar char="•"/>
            </a:pP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參考文獻</a:t>
            </a:r>
            <a:endParaRPr lang="en-US" sz="3699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5821" y="657225"/>
            <a:ext cx="5936359" cy="250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病因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14800" y="4329391"/>
            <a:ext cx="4596613" cy="215443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術後與康復期</a:t>
            </a: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荷爾蒙失調</a:t>
            </a: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基因遺傳掉髮</a:t>
            </a: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攝取過多維生素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2176714" y="-1555083"/>
            <a:ext cx="7015142" cy="5679421"/>
            <a:chOff x="0" y="0"/>
            <a:chExt cx="9353523" cy="7572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0" y="514350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80"/>
                </a:lnTo>
                <a:lnTo>
                  <a:pt x="3616776" y="7883980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3"/>
          <p:cNvSpPr txBox="1"/>
          <p:nvPr/>
        </p:nvSpPr>
        <p:spPr>
          <a:xfrm>
            <a:off x="9813873" y="4175442"/>
            <a:ext cx="4596613" cy="258532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情緒緊張</a:t>
            </a: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貧血、缺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鐵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甲狀腺功能低下</a:t>
            </a: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缺乏維生素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免疫系統</a:t>
            </a:r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藥物與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化療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31851" y="1041401"/>
            <a:ext cx="5936359" cy="250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dirty="0" err="1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症狀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15401" y="3979757"/>
            <a:ext cx="12062871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異常掉髮症狀一：頭髮分線距離越來越寬</a:t>
            </a:r>
          </a:p>
          <a:p>
            <a:pPr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異常掉髮症狀二：每天掉超過</a:t>
            </a:r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150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根頭髮，或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</a:t>
            </a:r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endParaRPr lang="en-US" altLang="zh-TW" sz="4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起床時枕頭上的掉髮超過</a:t>
            </a:r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根</a:t>
            </a:r>
          </a:p>
          <a:p>
            <a:pPr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異常掉髮症狀三：頭髮越來越塌陷、變細、變薄</a:t>
            </a:r>
          </a:p>
          <a:p>
            <a:pPr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異常掉髮症狀四：比對舊照，髮量明顯減少或變細</a:t>
            </a:r>
          </a:p>
          <a:p>
            <a:pPr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異常掉髮症狀五：可以清楚看到頭皮</a:t>
            </a:r>
          </a:p>
          <a:p>
            <a:pPr algn="ctr">
              <a:lnSpc>
                <a:spcPts val="5179"/>
              </a:lnSpc>
            </a:pP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699183" y="-1162878"/>
            <a:ext cx="5114585" cy="5142635"/>
          </a:xfrm>
          <a:custGeom>
            <a:avLst/>
            <a:gdLst/>
            <a:ahLst/>
            <a:cxnLst/>
            <a:rect l="l" t="t" r="r" b="b"/>
            <a:pathLst>
              <a:path w="5114585" h="5142635">
                <a:moveTo>
                  <a:pt x="0" y="0"/>
                </a:moveTo>
                <a:lnTo>
                  <a:pt x="5114584" y="0"/>
                </a:lnTo>
                <a:lnTo>
                  <a:pt x="5114584" y="5142636"/>
                </a:lnTo>
                <a:lnTo>
                  <a:pt x="0" y="5142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367110" y="330677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406504" y="568489"/>
            <a:ext cx="2909455" cy="1433568"/>
          </a:xfrm>
          <a:custGeom>
            <a:avLst/>
            <a:gdLst/>
            <a:ahLst/>
            <a:cxnLst/>
            <a:rect l="l" t="t" r="r" b="b"/>
            <a:pathLst>
              <a:path w="2909455" h="1433568">
                <a:moveTo>
                  <a:pt x="2909455" y="0"/>
                </a:moveTo>
                <a:lnTo>
                  <a:pt x="0" y="0"/>
                </a:lnTo>
                <a:lnTo>
                  <a:pt x="0" y="1433568"/>
                </a:lnTo>
                <a:lnTo>
                  <a:pt x="2909455" y="1433568"/>
                </a:lnTo>
                <a:lnTo>
                  <a:pt x="29094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78457" y="3979758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6" y="0"/>
                </a:lnTo>
                <a:lnTo>
                  <a:pt x="3616776" y="7883979"/>
                </a:lnTo>
                <a:lnTo>
                  <a:pt x="0" y="7883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0" y="1105991"/>
            <a:ext cx="7470562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zh-TW" altLang="en-US" sz="14000" dirty="0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護理措施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81200" y="3293255"/>
            <a:ext cx="13994872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良好的飲食習慣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確保飲食均衡，攝取足量的優質蛋白質、維生素</a:t>
            </a: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群、</a:t>
            </a: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C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和礦物質（鐵、鋅、硒）食物，對頭髮健康至關重要</a:t>
            </a:r>
            <a:r>
              <a:rPr lang="zh-TW" altLang="zh-TW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，能夠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幫助促進頭髮生長，也能維持頭髮的健康度。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zh-TW" altLang="zh-TW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蛋白質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除了</a:t>
            </a:r>
            <a:r>
              <a:rPr lang="zh-TW" altLang="zh-TW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食物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：豆、魚、肉、蛋類。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2.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含鋅食物：海鮮貝類（例如牡蠣）、內臟。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3.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維他命</a:t>
            </a: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群食物：全穀類、瘦肉、深綠色蔬菜、豆類。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4.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含鐵食物：豬肝、牛肉、紅莧菜、紅鳳菜、深綠色蔬菜。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5.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維他命</a:t>
            </a: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C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食物：芭樂、奇異果、柑橘等水果。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2.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減輕壓力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學習有效的壓力管理技巧，如冥想、呼吸練習、聆聽音樂或閱讀等，都有助於減輕壓力對身心靈甚或頭髮的影響。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3.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適度運動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適度的運動有助於促進血液循環，可進行有氧運動，如跑步、快走和游泳，提高頭皮供氧和營養供應，從而促進毛髮健康。每週保持至少三到五次，每次</a:t>
            </a: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30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分鐘的運動，可提升頭皮健康，有助減少掉髮。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4.</a:t>
            </a: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避免過度整理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+mj-ea"/>
                <a:ea typeface="+mj-ea"/>
                <a:cs typeface="Times New Roman" panose="02020603050405020304" pitchFamily="18" charset="0"/>
              </a:rPr>
              <a:t>避免過度使用整髮工具（電棒捲、吹風機、離子夾等）和化學造型品，適度地保持自然的護理方式</a:t>
            </a:r>
            <a:r>
              <a:rPr lang="zh-TW" altLang="zh-TW" sz="2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zh-TW" altLang="zh-TW" sz="24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699183" y="-1162878"/>
            <a:ext cx="5114585" cy="5142635"/>
          </a:xfrm>
          <a:custGeom>
            <a:avLst/>
            <a:gdLst/>
            <a:ahLst/>
            <a:cxnLst/>
            <a:rect l="l" t="t" r="r" b="b"/>
            <a:pathLst>
              <a:path w="5114585" h="5142635">
                <a:moveTo>
                  <a:pt x="0" y="0"/>
                </a:moveTo>
                <a:lnTo>
                  <a:pt x="5114584" y="0"/>
                </a:lnTo>
                <a:lnTo>
                  <a:pt x="5114584" y="5142636"/>
                </a:lnTo>
                <a:lnTo>
                  <a:pt x="0" y="5142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367110" y="330677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406504" y="568489"/>
            <a:ext cx="2909455" cy="1433568"/>
          </a:xfrm>
          <a:custGeom>
            <a:avLst/>
            <a:gdLst/>
            <a:ahLst/>
            <a:cxnLst/>
            <a:rect l="l" t="t" r="r" b="b"/>
            <a:pathLst>
              <a:path w="2909455" h="1433568">
                <a:moveTo>
                  <a:pt x="2909455" y="0"/>
                </a:moveTo>
                <a:lnTo>
                  <a:pt x="0" y="0"/>
                </a:lnTo>
                <a:lnTo>
                  <a:pt x="0" y="1433568"/>
                </a:lnTo>
                <a:lnTo>
                  <a:pt x="2909455" y="1433568"/>
                </a:lnTo>
                <a:lnTo>
                  <a:pt x="29094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78457" y="3979758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6" y="0"/>
                </a:lnTo>
                <a:lnTo>
                  <a:pt x="3616776" y="7883979"/>
                </a:lnTo>
                <a:lnTo>
                  <a:pt x="0" y="7883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496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0" y="1105991"/>
            <a:ext cx="7470562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zh-TW" altLang="en-US" sz="14000" dirty="0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護理措施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21381" y="3979757"/>
            <a:ext cx="5410200" cy="4113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居家護理頭皮按摩</a:t>
            </a:r>
            <a:endParaRPr lang="zh-TW" altLang="zh-TW" sz="32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正確的洗髮步驟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2.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定期深層清潔去角質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3.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頭皮保養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4.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避免過度造型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5.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按摩頭皮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6.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依頭皮狀況挑選洗髮精</a:t>
            </a:r>
          </a:p>
          <a:p>
            <a:pPr algn="ctr">
              <a:lnSpc>
                <a:spcPts val="5179"/>
              </a:lnSpc>
            </a:pPr>
            <a:endParaRPr lang="en-US" altLang="zh-TW" sz="2400" dirty="0">
              <a:solidFill>
                <a:srgbClr val="726151"/>
              </a:solidFill>
              <a:latin typeface="+mj-ea"/>
              <a:ea typeface="+mj-ea"/>
              <a:cs typeface="Kulachat Serif"/>
              <a:sym typeface="Kulachat Serif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699183" y="-1162878"/>
            <a:ext cx="5114585" cy="5142635"/>
          </a:xfrm>
          <a:custGeom>
            <a:avLst/>
            <a:gdLst/>
            <a:ahLst/>
            <a:cxnLst/>
            <a:rect l="l" t="t" r="r" b="b"/>
            <a:pathLst>
              <a:path w="5114585" h="5142635">
                <a:moveTo>
                  <a:pt x="0" y="0"/>
                </a:moveTo>
                <a:lnTo>
                  <a:pt x="5114584" y="0"/>
                </a:lnTo>
                <a:lnTo>
                  <a:pt x="5114584" y="5142636"/>
                </a:lnTo>
                <a:lnTo>
                  <a:pt x="0" y="5142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367110" y="330677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406504" y="568489"/>
            <a:ext cx="2909455" cy="1433568"/>
          </a:xfrm>
          <a:custGeom>
            <a:avLst/>
            <a:gdLst/>
            <a:ahLst/>
            <a:cxnLst/>
            <a:rect l="l" t="t" r="r" b="b"/>
            <a:pathLst>
              <a:path w="2909455" h="1433568">
                <a:moveTo>
                  <a:pt x="2909455" y="0"/>
                </a:moveTo>
                <a:lnTo>
                  <a:pt x="0" y="0"/>
                </a:lnTo>
                <a:lnTo>
                  <a:pt x="0" y="1433568"/>
                </a:lnTo>
                <a:lnTo>
                  <a:pt x="2909455" y="1433568"/>
                </a:lnTo>
                <a:lnTo>
                  <a:pt x="29094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78457" y="3979758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6" y="0"/>
                </a:lnTo>
                <a:lnTo>
                  <a:pt x="3616776" y="7883979"/>
                </a:lnTo>
                <a:lnTo>
                  <a:pt x="0" y="7883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518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00784" y="1041401"/>
            <a:ext cx="7344955" cy="250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dirty="0" err="1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個案資料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28187" y="3797427"/>
            <a:ext cx="11631626" cy="20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726151"/>
                </a:solidFill>
                <a:latin typeface="+mj-ea"/>
                <a:ea typeface="+mj-ea"/>
                <a:cs typeface="Kulachat Serif"/>
                <a:sym typeface="Kulachat Serif"/>
              </a:rPr>
              <a:t>個案46歲，掉髮嚴重，在醫院擔任醫 </a:t>
            </a:r>
            <a:r>
              <a:rPr lang="en-US" sz="3899" dirty="0" err="1">
                <a:solidFill>
                  <a:srgbClr val="726151"/>
                </a:solidFill>
                <a:latin typeface="+mj-ea"/>
                <a:ea typeface="+mj-ea"/>
                <a:cs typeface="Kulachat Serif"/>
                <a:sym typeface="Kulachat Serif"/>
              </a:rPr>
              <a:t>院行政事務</a:t>
            </a:r>
            <a:endParaRPr lang="en-US" sz="3899" dirty="0">
              <a:solidFill>
                <a:srgbClr val="726151"/>
              </a:solidFill>
              <a:latin typeface="+mj-ea"/>
              <a:ea typeface="+mj-ea"/>
              <a:cs typeface="Kulachat Serif"/>
              <a:sym typeface="Kulachat Serif"/>
            </a:endParaRPr>
          </a:p>
          <a:p>
            <a:pPr algn="ctr">
              <a:lnSpc>
                <a:spcPts val="5459"/>
              </a:lnSpc>
            </a:pPr>
            <a:r>
              <a:rPr lang="en-US" sz="3899" dirty="0" err="1">
                <a:solidFill>
                  <a:srgbClr val="726151"/>
                </a:solidFill>
                <a:latin typeface="+mj-ea"/>
                <a:ea typeface="+mj-ea"/>
                <a:cs typeface="Kulachat Serif"/>
                <a:sym typeface="Kulachat Serif"/>
              </a:rPr>
              <a:t>工作壓力季度反應大，主要因為洗漱時掉髮髮量嚴重</a:t>
            </a:r>
            <a:endParaRPr lang="en-US" sz="3899" dirty="0">
              <a:solidFill>
                <a:srgbClr val="726151"/>
              </a:solidFill>
              <a:latin typeface="+mj-ea"/>
              <a:ea typeface="+mj-ea"/>
              <a:cs typeface="Kulachat Serif"/>
              <a:sym typeface="Kulachat Serif"/>
            </a:endParaRPr>
          </a:p>
          <a:p>
            <a:pPr algn="ctr">
              <a:lnSpc>
                <a:spcPts val="5459"/>
              </a:lnSpc>
            </a:pPr>
            <a:r>
              <a:rPr lang="en-US" sz="3899" dirty="0" err="1">
                <a:solidFill>
                  <a:srgbClr val="726151"/>
                </a:solidFill>
                <a:latin typeface="+mj-ea"/>
                <a:ea typeface="+mj-ea"/>
                <a:cs typeface="Kulachat Serif"/>
                <a:sym typeface="Kulachat Serif"/>
              </a:rPr>
              <a:t>希望透過芳療的方式，改善掉髮</a:t>
            </a:r>
            <a:endParaRPr lang="en-US" sz="3899" dirty="0">
              <a:solidFill>
                <a:srgbClr val="726151"/>
              </a:solidFill>
              <a:latin typeface="+mj-ea"/>
              <a:ea typeface="+mj-ea"/>
              <a:cs typeface="Kulachat Serif"/>
              <a:sym typeface="Kulachat Serif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2176714" y="-1555083"/>
            <a:ext cx="7015142" cy="5679421"/>
            <a:chOff x="0" y="0"/>
            <a:chExt cx="9353523" cy="7572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0" y="514350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80"/>
                </a:lnTo>
                <a:lnTo>
                  <a:pt x="3616776" y="7883980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 flipH="1">
            <a:off x="161758" y="669513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5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5" y="7883979"/>
                </a:lnTo>
                <a:lnTo>
                  <a:pt x="3616775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375351"/>
            <a:ext cx="4318928" cy="4279665"/>
          </a:xfrm>
          <a:custGeom>
            <a:avLst/>
            <a:gdLst/>
            <a:ahLst/>
            <a:cxnLst/>
            <a:rect l="l" t="t" r="r" b="b"/>
            <a:pathLst>
              <a:path w="4318928" h="4279665">
                <a:moveTo>
                  <a:pt x="0" y="0"/>
                </a:moveTo>
                <a:lnTo>
                  <a:pt x="4318928" y="0"/>
                </a:lnTo>
                <a:lnTo>
                  <a:pt x="4318928" y="4279665"/>
                </a:lnTo>
                <a:lnTo>
                  <a:pt x="0" y="4279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3455204" y="-2469401"/>
            <a:ext cx="6493940" cy="9480485"/>
            <a:chOff x="0" y="0"/>
            <a:chExt cx="8658586" cy="12640647"/>
          </a:xfrm>
        </p:grpSpPr>
        <p:sp>
          <p:nvSpPr>
            <p:cNvPr id="5" name="Freeform 5"/>
            <p:cNvSpPr/>
            <p:nvPr/>
          </p:nvSpPr>
          <p:spPr>
            <a:xfrm>
              <a:off x="0" y="3934573"/>
              <a:ext cx="8658586" cy="8706074"/>
            </a:xfrm>
            <a:custGeom>
              <a:avLst/>
              <a:gdLst/>
              <a:ahLst/>
              <a:cxnLst/>
              <a:rect l="l" t="t" r="r" b="b"/>
              <a:pathLst>
                <a:path w="8658586" h="8706074">
                  <a:moveTo>
                    <a:pt x="0" y="0"/>
                  </a:moveTo>
                  <a:lnTo>
                    <a:pt x="8658586" y="0"/>
                  </a:lnTo>
                  <a:lnTo>
                    <a:pt x="8658586" y="8706074"/>
                  </a:lnTo>
                  <a:lnTo>
                    <a:pt x="0" y="870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4368370">
              <a:off x="1836358" y="938586"/>
              <a:ext cx="3586570" cy="2199214"/>
            </a:xfrm>
            <a:custGeom>
              <a:avLst/>
              <a:gdLst/>
              <a:ahLst/>
              <a:cxnLst/>
              <a:rect l="l" t="t" r="r" b="b"/>
              <a:pathLst>
                <a:path w="3586570" h="2199214">
                  <a:moveTo>
                    <a:pt x="0" y="0"/>
                  </a:moveTo>
                  <a:lnTo>
                    <a:pt x="3586570" y="0"/>
                  </a:lnTo>
                  <a:lnTo>
                    <a:pt x="3586570" y="2199214"/>
                  </a:lnTo>
                  <a:lnTo>
                    <a:pt x="0" y="2199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7474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8309932" flipV="1">
              <a:off x="2695668" y="4361035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5"/>
                  </a:moveTo>
                  <a:lnTo>
                    <a:pt x="3267250" y="5581155"/>
                  </a:lnTo>
                  <a:lnTo>
                    <a:pt x="3267250" y="0"/>
                  </a:lnTo>
                  <a:lnTo>
                    <a:pt x="0" y="0"/>
                  </a:lnTo>
                  <a:lnTo>
                    <a:pt x="0" y="5581155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6190494" y="3363089"/>
            <a:ext cx="4782305" cy="4374501"/>
          </a:xfrm>
          <a:custGeom>
            <a:avLst/>
            <a:gdLst/>
            <a:ahLst/>
            <a:cxnLst/>
            <a:rect l="l" t="t" r="r" b="b"/>
            <a:pathLst>
              <a:path w="4414634" h="4374501">
                <a:moveTo>
                  <a:pt x="0" y="0"/>
                </a:moveTo>
                <a:lnTo>
                  <a:pt x="4414633" y="0"/>
                </a:lnTo>
                <a:lnTo>
                  <a:pt x="4414633" y="4374501"/>
                </a:lnTo>
                <a:lnTo>
                  <a:pt x="0" y="437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319809" y="4457700"/>
            <a:ext cx="4013914" cy="2885405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杜松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Hy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</a:t>
            </a:r>
            <a:r>
              <a:rPr lang="zh-TW" altLang="en-US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5ml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羅馬洋甘菊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Hy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5ml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蘆薈膠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30ml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1%</a:t>
            </a: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乳香調和油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葵花油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)1D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27757" y="3696287"/>
            <a:ext cx="2906843" cy="609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 Semi-Bold"/>
                <a:sym typeface="Kulachat Serif Semi-Bold"/>
              </a:rPr>
              <a:t>頭皮</a:t>
            </a:r>
            <a:r>
              <a:rPr lang="zh-TW" altLang="en-US" sz="36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 Semi-Bold"/>
                <a:sym typeface="Kulachat Serif Semi-Bold"/>
              </a:rPr>
              <a:t>局部凝膠</a:t>
            </a:r>
            <a:endParaRPr lang="en-US" sz="36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 Semi-Bold"/>
              <a:sym typeface="Kulachat Serif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5821" y="657225"/>
            <a:ext cx="5936359" cy="228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dirty="0" err="1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配方</a:t>
            </a:r>
            <a:r>
              <a:rPr lang="zh-TW" altLang="en-US" sz="14000" dirty="0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一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97897" y="4479057"/>
            <a:ext cx="4013914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大西洋雪松</a:t>
            </a:r>
            <a:r>
              <a:rPr lang="en-US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 20D</a:t>
            </a:r>
            <a:endParaRPr lang="en-US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algn="l">
              <a:lnSpc>
                <a:spcPts val="4479"/>
              </a:lnSpc>
            </a:pPr>
            <a:r>
              <a:rPr lang="zh-TW" altLang="en-US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20D</a:t>
            </a:r>
          </a:p>
          <a:p>
            <a:pPr algn="l">
              <a:lnSpc>
                <a:spcPts val="4479"/>
              </a:lnSpc>
            </a:pPr>
            <a:r>
              <a:rPr lang="zh-TW" altLang="en-US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無香洗髮精 </a:t>
            </a:r>
            <a:r>
              <a:rPr lang="en-US" altLang="zh-TW" sz="3199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250ML</a:t>
            </a:r>
            <a:endParaRPr lang="en-US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7897" y="3710858"/>
            <a:ext cx="2380535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純精油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112179" y="3394262"/>
            <a:ext cx="4414634" cy="4374501"/>
          </a:xfrm>
          <a:custGeom>
            <a:avLst/>
            <a:gdLst/>
            <a:ahLst/>
            <a:cxnLst/>
            <a:rect l="l" t="t" r="r" b="b"/>
            <a:pathLst>
              <a:path w="4414634" h="4374501">
                <a:moveTo>
                  <a:pt x="0" y="0"/>
                </a:moveTo>
                <a:lnTo>
                  <a:pt x="4414634" y="0"/>
                </a:lnTo>
                <a:lnTo>
                  <a:pt x="4414634" y="4374501"/>
                </a:lnTo>
                <a:lnTo>
                  <a:pt x="0" y="437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129229" y="3710858"/>
            <a:ext cx="238053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zh-TW" altLang="en-US" sz="3699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頭皮按摩油</a:t>
            </a:r>
            <a:endParaRPr lang="en-US" sz="3699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129229" y="4381500"/>
            <a:ext cx="3929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葵花油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(Vo) 50ml</a:t>
            </a:r>
          </a:p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花梨木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 3D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真正薰衣草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 4D</a:t>
            </a:r>
            <a:endParaRPr lang="zh-TW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</a:endParaRPr>
          </a:p>
          <a:p>
            <a:pPr>
              <a:lnSpc>
                <a:spcPts val="4479"/>
              </a:lnSpc>
            </a:pPr>
            <a:r>
              <a:rPr lang="zh-TW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歐薄荷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(</a:t>
            </a:r>
            <a:r>
              <a:rPr lang="en-US" altLang="zh-TW" sz="3199" dirty="0" err="1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Eo</a:t>
            </a:r>
            <a:r>
              <a:rPr lang="en-US" altLang="zh-TW" sz="3199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</a:rPr>
              <a:t>) 3D</a:t>
            </a:r>
            <a:endParaRPr lang="en-US" altLang="zh-TW" sz="3199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3720096" y="3310235"/>
            <a:ext cx="113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0.5-1%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618712" y="3375351"/>
            <a:ext cx="113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0.5-1%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153400" y="3314700"/>
            <a:ext cx="113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0.5-1%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999829" y="8454628"/>
            <a:ext cx="452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使用開始日期</a:t>
            </a:r>
            <a:r>
              <a:rPr lang="en-US" altLang="zh-TW" sz="2400" b="1" dirty="0" smtClean="0"/>
              <a:t>:2023/7/20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092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 flipH="1">
            <a:off x="812809" y="6086337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6" y="7883979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12330" y="-190679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68370">
            <a:off x="14061058" y="203995"/>
            <a:ext cx="2689927" cy="1649410"/>
          </a:xfrm>
          <a:custGeom>
            <a:avLst/>
            <a:gdLst/>
            <a:ahLst/>
            <a:cxnLst/>
            <a:rect l="l" t="t" r="r" b="b"/>
            <a:pathLst>
              <a:path w="2689927" h="1649410">
                <a:moveTo>
                  <a:pt x="0" y="0"/>
                </a:moveTo>
                <a:lnTo>
                  <a:pt x="2689927" y="0"/>
                </a:lnTo>
                <a:lnTo>
                  <a:pt x="2689927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74740"/>
            </a:stretch>
          </a:blipFill>
        </p:spPr>
      </p:sp>
      <p:sp>
        <p:nvSpPr>
          <p:cNvPr id="5" name="Freeform 5"/>
          <p:cNvSpPr/>
          <p:nvPr/>
        </p:nvSpPr>
        <p:spPr>
          <a:xfrm rot="8309932" flipV="1">
            <a:off x="16034081" y="-1586945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0263" y="7140323"/>
            <a:ext cx="5627474" cy="2117977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0"/>
                </a:moveTo>
                <a:lnTo>
                  <a:pt x="5627474" y="0"/>
                </a:lnTo>
                <a:lnTo>
                  <a:pt x="5627474" y="2117977"/>
                </a:lnTo>
                <a:lnTo>
                  <a:pt x="0" y="2117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55986" y="7658100"/>
            <a:ext cx="5176029" cy="141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2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杜松純露</a:t>
            </a:r>
            <a:r>
              <a:rPr lang="en-US" altLang="zh-TW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調理油性皮膚及頭皮。</a:t>
            </a:r>
            <a:endParaRPr lang="en-US" altLang="zh-TW" dirty="0" smtClean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pPr marL="457200" lvl="2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羅馬洋甘菊純露</a:t>
            </a:r>
            <a:r>
              <a:rPr lang="en-US" altLang="zh-TW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 對於皮膚，它能用於治療粉刺、濕疹、皮疹、創傷、皮炎、乾燥和發癢的皮膚，以及一般的過敏狀況。</a:t>
            </a:r>
            <a:endParaRPr lang="en-US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707199" y="2911823"/>
            <a:ext cx="5627474" cy="3092670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7"/>
                </a:moveTo>
                <a:lnTo>
                  <a:pt x="5627474" y="2117977"/>
                </a:lnTo>
                <a:lnTo>
                  <a:pt x="5627474" y="0"/>
                </a:lnTo>
                <a:lnTo>
                  <a:pt x="0" y="0"/>
                </a:lnTo>
                <a:lnTo>
                  <a:pt x="0" y="211797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1947673" y="2880668"/>
            <a:ext cx="5627474" cy="3007183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6"/>
                </a:moveTo>
                <a:lnTo>
                  <a:pt x="5627474" y="2117976"/>
                </a:lnTo>
                <a:lnTo>
                  <a:pt x="5627474" y="0"/>
                </a:lnTo>
                <a:lnTo>
                  <a:pt x="0" y="0"/>
                </a:lnTo>
                <a:lnTo>
                  <a:pt x="0" y="211797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575021" y="5950604"/>
            <a:ext cx="874619" cy="874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4300365" y="6413590"/>
            <a:ext cx="9305037" cy="2537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3863056" y="5950604"/>
            <a:ext cx="874619" cy="87461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052212" y="657225"/>
            <a:ext cx="8183575" cy="228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zh-TW" altLang="en-US" sz="14000" dirty="0" smtClean="0">
                <a:solidFill>
                  <a:srgbClr val="726151"/>
                </a:solidFill>
                <a:latin typeface="Angella White"/>
                <a:ea typeface="Angella White"/>
                <a:cs typeface="Angella White"/>
                <a:sym typeface="Angella White"/>
              </a:rPr>
              <a:t>精油應用</a:t>
            </a:r>
            <a:endParaRPr lang="en-US" sz="14000" dirty="0">
              <a:solidFill>
                <a:srgbClr val="726151"/>
              </a:solidFill>
              <a:latin typeface="Angella White"/>
              <a:ea typeface="Angella White"/>
              <a:cs typeface="Angella White"/>
              <a:sym typeface="Angella Whit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8339" y="3248456"/>
            <a:ext cx="550951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</a:t>
            </a:r>
            <a:r>
              <a:rPr lang="en-US" altLang="zh-TW" sz="1800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迷迭香精油刺激的功能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對頭皮失調特別有幫助</a:t>
            </a:r>
            <a:r>
              <a:rPr lang="en-US" altLang="zh-TW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能改善頭皮屑並刺激毛髮生長。</a:t>
            </a:r>
            <a:endParaRPr lang="en-US" altLang="zh-TW" sz="1800" dirty="0" smtClean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  <a:p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大西洋雪松</a:t>
            </a:r>
            <a:r>
              <a:rPr lang="en-US" altLang="zh-TW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-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雪松</a:t>
            </a:r>
            <a:r>
              <a:rPr lang="zh-TW" altLang="en-US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醇刺激頭皮血液循環、減緩頭皮屑、促進毛髮生長、保護頭皮、避免發炎、防止掉髮。能調理油性頭皮及肌膚，適用於青春痘、油性頭皮。也可以緩和緊張的情緒；提升專注力、集中精神</a:t>
            </a:r>
            <a:r>
              <a:rPr lang="zh-TW" altLang="en-US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。</a:t>
            </a:r>
            <a:endParaRPr lang="en-US" sz="1800" dirty="0">
              <a:solidFill>
                <a:srgbClr val="7261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ulachat Serif"/>
              <a:sym typeface="Kulachat Serif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366815" y="2921067"/>
            <a:ext cx="5176029" cy="310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乳香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可以幫助舒緩頭痛、肌肉疼痛</a:t>
            </a:r>
            <a:endParaRPr lang="en-US" altLang="zh-TW" sz="2400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花梨</a:t>
            </a: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木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具有殺菌、消毒的功效，所以可以用來治療痤瘡（痘痘），溫和、不刺激的特性，適用於任何肌膚，敏感型膚質也可以使用。 適合用來改善乾燥、發癢的膚質。</a:t>
            </a:r>
            <a:endParaRPr lang="en-US" altLang="zh-TW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真正薰衣草</a:t>
            </a:r>
            <a:r>
              <a:rPr lang="en-US" altLang="zh-TW" sz="18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舒緩緊繃的頭皮、改善血液循環、軟化頭皮肌膚。緩和緊張的情緒、放鬆、幫助入睡</a:t>
            </a:r>
            <a:r>
              <a:rPr lang="zh-TW" altLang="en-US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。</a:t>
            </a:r>
            <a:endParaRPr lang="en-US" altLang="zh-TW" dirty="0" smtClean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  <a:p>
            <a:pPr marL="0" lvl="1" indent="0">
              <a:spcBef>
                <a:spcPct val="0"/>
              </a:spcBef>
            </a:pPr>
            <a:r>
              <a:rPr lang="zh-TW" altLang="en-US" sz="2800" b="1" dirty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歐</a:t>
            </a:r>
            <a:r>
              <a:rPr lang="zh-TW" altLang="en-US" sz="2800" b="1" dirty="0" smtClean="0">
                <a:solidFill>
                  <a:srgbClr val="726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ulachat Serif"/>
                <a:sym typeface="Kulachat Serif"/>
              </a:rPr>
              <a:t>薄荷</a:t>
            </a:r>
            <a:r>
              <a:rPr lang="en-US" altLang="zh-TW" sz="2400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-</a:t>
            </a:r>
            <a:r>
              <a:rPr lang="zh-TW" altLang="en-US" dirty="0" smtClean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可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柔軟皮膚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清除黑頭粉刺</a:t>
            </a:r>
            <a:r>
              <a:rPr lang="en-US" altLang="zh-TW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,</a:t>
            </a:r>
            <a:r>
              <a:rPr lang="zh-TW" altLang="en-US" dirty="0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對油性的髮質和質極具效果。</a:t>
            </a:r>
            <a:endParaRPr lang="en-US" sz="1800" dirty="0">
              <a:solidFill>
                <a:srgbClr val="726151"/>
              </a:solidFill>
              <a:latin typeface="Kulachat Serif"/>
              <a:ea typeface="Kulachat Serif"/>
              <a:cs typeface="Kulachat Serif"/>
              <a:sym typeface="Kulachat Serif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02333" y="6039616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706690" y="5950604"/>
            <a:ext cx="874619" cy="87461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745968" y="6039616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05402" y="6067829"/>
            <a:ext cx="79606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726151"/>
                </a:solidFill>
                <a:latin typeface="Kulachat Serif"/>
                <a:ea typeface="Kulachat Serif"/>
                <a:cs typeface="Kulachat Serif"/>
                <a:sym typeface="Kulachat Serif"/>
              </a:rPr>
              <a:t>3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1540</Words>
  <Application>Microsoft Office PowerPoint</Application>
  <PresentationFormat>自訂</PresentationFormat>
  <Paragraphs>161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Garamond</vt:lpstr>
      <vt:lpstr>微軟正黑體</vt:lpstr>
      <vt:lpstr>新細明體</vt:lpstr>
      <vt:lpstr>Kulachat Serif</vt:lpstr>
      <vt:lpstr>Angella White</vt:lpstr>
      <vt:lpstr>Arial</vt:lpstr>
      <vt:lpstr>Times New Roman</vt:lpstr>
      <vt:lpstr>Kulachat Serif Semi-Bold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Aesthetic Neutral Thesis Defense Presentation</dc:title>
  <dc:creator>User</dc:creator>
  <cp:lastModifiedBy>KateYu</cp:lastModifiedBy>
  <cp:revision>34</cp:revision>
  <dcterms:created xsi:type="dcterms:W3CDTF">2006-08-16T00:00:00Z</dcterms:created>
  <dcterms:modified xsi:type="dcterms:W3CDTF">2025-06-06T14:25:01Z</dcterms:modified>
  <dc:identifier>DAGmBxjO9Ag</dc:identifier>
</cp:coreProperties>
</file>